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7103725" cy="1023427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2">
          <p15:clr>
            <a:srgbClr val="000000"/>
          </p15:clr>
        </p15:guide>
        <p15:guide id="2" pos="3839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1" roundtripDataSignature="AMtx7mg9veH+AK6mp8O5fITMtGkGW20j4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2" orient="horz"/>
        <p:guide pos="38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78290" cy="513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23812" y="0"/>
            <a:ext cx="3078290" cy="513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720804"/>
            <a:ext cx="3078290" cy="5134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8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0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1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2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3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d4d676c41_0_0:notes"/>
          <p:cNvSpPr/>
          <p:nvPr>
            <p:ph idx="2" type="sldImg"/>
          </p:nvPr>
        </p:nvSpPr>
        <p:spPr>
          <a:xfrm>
            <a:off x="481584" y="1279287"/>
            <a:ext cx="6140700" cy="345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d4d676c41_0_0:notes"/>
          <p:cNvSpPr txBox="1"/>
          <p:nvPr>
            <p:ph idx="1" type="body"/>
          </p:nvPr>
        </p:nvSpPr>
        <p:spPr>
          <a:xfrm>
            <a:off x="710375" y="4925254"/>
            <a:ext cx="5682900" cy="402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7d4d676c41_0_0:notes"/>
          <p:cNvSpPr txBox="1"/>
          <p:nvPr>
            <p:ph idx="12" type="sldNum"/>
          </p:nvPr>
        </p:nvSpPr>
        <p:spPr>
          <a:xfrm>
            <a:off x="4023812" y="9720804"/>
            <a:ext cx="3078300" cy="51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7d4d676c41_0_19:notes"/>
          <p:cNvSpPr/>
          <p:nvPr>
            <p:ph idx="2" type="sldImg"/>
          </p:nvPr>
        </p:nvSpPr>
        <p:spPr>
          <a:xfrm>
            <a:off x="481584" y="1279287"/>
            <a:ext cx="6140700" cy="3454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7d4d676c41_0_19:notes"/>
          <p:cNvSpPr txBox="1"/>
          <p:nvPr>
            <p:ph idx="1" type="body"/>
          </p:nvPr>
        </p:nvSpPr>
        <p:spPr>
          <a:xfrm>
            <a:off x="710375" y="4925254"/>
            <a:ext cx="5682900" cy="402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g7d4d676c41_0_19:notes"/>
          <p:cNvSpPr txBox="1"/>
          <p:nvPr>
            <p:ph idx="12" type="sldNum"/>
          </p:nvPr>
        </p:nvSpPr>
        <p:spPr>
          <a:xfrm>
            <a:off x="4023812" y="9720804"/>
            <a:ext cx="3078300" cy="513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/>
          <p:nvPr>
            <p:ph idx="1" type="body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4:notes"/>
          <p:cNvSpPr/>
          <p:nvPr>
            <p:ph idx="2" type="sldImg"/>
          </p:nvPr>
        </p:nvSpPr>
        <p:spPr>
          <a:xfrm>
            <a:off x="481584" y="1279287"/>
            <a:ext cx="6140577" cy="34540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bg>
      <p:bgPr>
        <a:solidFill>
          <a:schemeClr val="lt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700" y="-3175"/>
            <a:ext cx="12204700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5"/>
          <p:cNvSpPr txBox="1"/>
          <p:nvPr>
            <p:ph type="ctrTitle"/>
          </p:nvPr>
        </p:nvSpPr>
        <p:spPr>
          <a:xfrm>
            <a:off x="2063751" y="1125538"/>
            <a:ext cx="9211733" cy="1082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subTitle"/>
          </p:nvPr>
        </p:nvSpPr>
        <p:spPr>
          <a:xfrm>
            <a:off x="2063751" y="2351088"/>
            <a:ext cx="9218083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3619500" y="-1835150"/>
            <a:ext cx="49530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 txBox="1"/>
          <p:nvPr>
            <p:ph type="title"/>
          </p:nvPr>
        </p:nvSpPr>
        <p:spPr>
          <a:xfrm rot="5400000">
            <a:off x="7242175" y="1787525"/>
            <a:ext cx="593725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5"/>
          <p:cNvSpPr txBox="1"/>
          <p:nvPr>
            <p:ph idx="1" type="body"/>
          </p:nvPr>
        </p:nvSpPr>
        <p:spPr>
          <a:xfrm rot="5400000">
            <a:off x="1654175" y="-854075"/>
            <a:ext cx="5937250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2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5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/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" type="body"/>
          </p:nvPr>
        </p:nvSpPr>
        <p:spPr>
          <a:xfrm>
            <a:off x="609600" y="1174750"/>
            <a:ext cx="5384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2" type="body"/>
          </p:nvPr>
        </p:nvSpPr>
        <p:spPr>
          <a:xfrm>
            <a:off x="6197600" y="1174750"/>
            <a:ext cx="5384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6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/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" type="body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7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/>
          <p:nvPr>
            <p:ph type="title"/>
          </p:nvPr>
        </p:nvSpPr>
        <p:spPr>
          <a:xfrm>
            <a:off x="831851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" type="body"/>
          </p:nvPr>
        </p:nvSpPr>
        <p:spPr>
          <a:xfrm>
            <a:off x="831851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9" name="Google Shape;39;p1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8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/>
          <p:nvPr>
            <p:ph type="title"/>
          </p:nvPr>
        </p:nvSpPr>
        <p:spPr>
          <a:xfrm>
            <a:off x="840317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" type="body"/>
          </p:nvPr>
        </p:nvSpPr>
        <p:spPr>
          <a:xfrm>
            <a:off x="840317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2" type="body"/>
          </p:nvPr>
        </p:nvSpPr>
        <p:spPr>
          <a:xfrm>
            <a:off x="840317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9"/>
          <p:cNvSpPr txBox="1"/>
          <p:nvPr>
            <p:ph idx="3" type="body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9"/>
          <p:cNvSpPr txBox="1"/>
          <p:nvPr>
            <p:ph idx="4" type="body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/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/>
          <p:nvPr>
            <p:ph type="title"/>
          </p:nvPr>
        </p:nvSpPr>
        <p:spPr>
          <a:xfrm>
            <a:off x="840317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" type="body"/>
          </p:nvPr>
        </p:nvSpPr>
        <p:spPr>
          <a:xfrm>
            <a:off x="5183717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" name="Google Shape;63;p22"/>
          <p:cNvSpPr txBox="1"/>
          <p:nvPr>
            <p:ph idx="2" type="body"/>
          </p:nvPr>
        </p:nvSpPr>
        <p:spPr>
          <a:xfrm>
            <a:off x="840317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2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/>
          <p:nvPr>
            <p:ph type="title"/>
          </p:nvPr>
        </p:nvSpPr>
        <p:spPr>
          <a:xfrm>
            <a:off x="840317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/>
          <p:nvPr>
            <p:ph idx="2" type="pic"/>
          </p:nvPr>
        </p:nvSpPr>
        <p:spPr>
          <a:xfrm>
            <a:off x="5183717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>
            <a:off x="840317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8351" cy="68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 txBox="1"/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4"/>
          <p:cNvSpPr txBox="1"/>
          <p:nvPr>
            <p:ph idx="1" type="body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4"/>
          <p:cNvSpPr txBox="1"/>
          <p:nvPr>
            <p:ph idx="11" type="ftr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1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bing.com/images/search?q=maarketing%20plan&amp;cbir=sbi&amp;imageBin=&amp;qs=n&amp;form=QBIR&amp;sp=-1&amp;pq=maarketing%20plan&amp;sc=8-15&amp;sk=&amp;cvid=C77924CA53D64361BEA113CAE009BFB6" TargetMode="External"/><Relationship Id="rId10" Type="http://schemas.openxmlformats.org/officeDocument/2006/relationships/hyperlink" Target="https://www.bing.com/images/search?q=business%20model&amp;cbir=sbi&amp;imageBin=&amp;qs=n&amp;form=QBIR&amp;sp=-1&amp;pq=business%20model&amp;sc=8-14&amp;sk=&amp;cvid=78DA56DA370A4E65B53A06195F355E73" TargetMode="External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amazon.in/Beileshi-60x-100x-Microscope-Magnifier-Universal/dp/B07GC331QT/ref=sr_1_27?keywords=microscope+lens+100x+with+phone&amp;qid=1562241308&amp;s=gateway&amp;sr=8-27" TargetMode="External"/><Relationship Id="rId4" Type="http://schemas.openxmlformats.org/officeDocument/2006/relationships/hyperlink" Target="https://www.amazon.in/Beileshi-60x-100x-Microscope-Magnifier-Universal/dp/B07GC331QT/ref=sr_1_27?keywords=microscope+lens+100x+with+phone&amp;qid=1562241308&amp;s=gateway&amp;sr=8-27" TargetMode="External"/><Relationship Id="rId9" Type="http://schemas.openxmlformats.org/officeDocument/2006/relationships/hyperlink" Target="https://www.bing.com/images/search?q=business%20model&amp;cbir=sbi&amp;imageBin=&amp;qs=n&amp;form=QBIR&amp;sp=-1&amp;pq=business%20model&amp;sc=8-14&amp;sk=&amp;cvid=78DA56DA370A4E65B53A06195F355E73" TargetMode="External"/><Relationship Id="rId5" Type="http://schemas.openxmlformats.org/officeDocument/2006/relationships/hyperlink" Target="https://www.bing.com/images/search?q=customers&amp;FORM=HDRSC2" TargetMode="External"/><Relationship Id="rId6" Type="http://schemas.openxmlformats.org/officeDocument/2006/relationships/hyperlink" Target="https://www.bing.com/images/search?q=customers&amp;FORM=HDRSC2" TargetMode="External"/><Relationship Id="rId7" Type="http://schemas.openxmlformats.org/officeDocument/2006/relationships/hyperlink" Target="https://www.bing.com/images/search?q=app+development&amp;qs=CustomSearch&amp;pq=app+deve&amp;sc=8-8&amp;cvid=811E84312C1F414A82952294E6ADF7AE&amp;sp=2&amp;form=QBIR" TargetMode="External"/><Relationship Id="rId8" Type="http://schemas.openxmlformats.org/officeDocument/2006/relationships/hyperlink" Target="https://www.bing.com/images/search?q=business%20model&amp;cbir=sbi&amp;imageBin=&amp;qs=n&amp;form=QBIR&amp;sp=-1&amp;pq=business%20model&amp;sc=8-14&amp;sk=&amp;cvid=78DA56DA370A4E65B53A06195F355E73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Relationship Id="rId4" Type="http://schemas.openxmlformats.org/officeDocument/2006/relationships/image" Target="../media/image4.jpg"/><Relationship Id="rId5" Type="http://schemas.openxmlformats.org/officeDocument/2006/relationships/image" Target="../media/image6.jpg"/><Relationship Id="rId6" Type="http://schemas.openxmlformats.org/officeDocument/2006/relationships/image" Target="../media/image3.png"/><Relationship Id="rId7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4.jpg"/><Relationship Id="rId5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>
            <p:ph type="ctrTitle"/>
          </p:nvPr>
        </p:nvSpPr>
        <p:spPr>
          <a:xfrm>
            <a:off x="4071620" y="688975"/>
            <a:ext cx="8137525" cy="1201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9600"/>
              <a:t>I AM PATHO</a:t>
            </a:r>
            <a:endParaRPr sz="9600"/>
          </a:p>
        </p:txBody>
      </p:sp>
      <p:sp>
        <p:nvSpPr>
          <p:cNvPr id="91" name="Google Shape;91;p1"/>
          <p:cNvSpPr txBox="1"/>
          <p:nvPr/>
        </p:nvSpPr>
        <p:spPr>
          <a:xfrm>
            <a:off x="7794625" y="5387975"/>
            <a:ext cx="4507230" cy="8299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N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Mentor:-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Mehul Kantaria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794625" y="2116455"/>
            <a:ext cx="3697605" cy="3046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Team:-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Harshal Faldu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Manharsinh Jadeja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Jay Solanki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Josh Trivedi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Janvi Davda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551" y="39730"/>
            <a:ext cx="38100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"/>
          <p:cNvSpPr txBox="1"/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							Funding So Far</a:t>
            </a:r>
            <a:endParaRPr/>
          </a:p>
        </p:txBody>
      </p:sp>
      <p:sp>
        <p:nvSpPr>
          <p:cNvPr id="184" name="Google Shape;184;p8"/>
          <p:cNvSpPr txBox="1"/>
          <p:nvPr>
            <p:ph idx="1" type="body"/>
          </p:nvPr>
        </p:nvSpPr>
        <p:spPr>
          <a:xfrm>
            <a:off x="711450" y="2158900"/>
            <a:ext cx="10972800" cy="28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IN" sz="2400"/>
              <a:t>1047 -/RS for Foldscope</a:t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•"/>
            </a:pPr>
            <a:r>
              <a:rPr lang="en-IN" sz="2400"/>
              <a:t>Currently we are working on software part and research part so we haven't utilize more fund</a:t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</p:txBody>
      </p:sp>
      <p:sp>
        <p:nvSpPr>
          <p:cNvPr id="185" name="Google Shape;185;p8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86" name="Google Shape;186;p8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0020" y="-146685"/>
            <a:ext cx="38100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"/>
          <p:cNvSpPr txBox="1"/>
          <p:nvPr>
            <p:ph type="title"/>
          </p:nvPr>
        </p:nvSpPr>
        <p:spPr>
          <a:xfrm>
            <a:off x="5695950" y="190500"/>
            <a:ext cx="5587365" cy="582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Future Plans</a:t>
            </a:r>
            <a:endParaRPr/>
          </a:p>
        </p:txBody>
      </p:sp>
      <p:sp>
        <p:nvSpPr>
          <p:cNvPr id="192" name="Google Shape;192;p9"/>
          <p:cNvSpPr txBox="1"/>
          <p:nvPr>
            <p:ph idx="1" type="body"/>
          </p:nvPr>
        </p:nvSpPr>
        <p:spPr>
          <a:xfrm>
            <a:off x="626575" y="2091400"/>
            <a:ext cx="11482200" cy="3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IN" sz="2400"/>
              <a:t>Integration with cloud</a:t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IN" sz="2400"/>
              <a:t>Real time testing of algorithm</a:t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IN" sz="2400"/>
              <a:t>Validation of results by experts </a:t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</p:txBody>
      </p:sp>
      <p:sp>
        <p:nvSpPr>
          <p:cNvPr id="193" name="Google Shape;193;p9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94" name="Google Shape;194;p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9850" y="-146685"/>
            <a:ext cx="38100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l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"/>
          <p:cNvSpPr txBox="1"/>
          <p:nvPr>
            <p:ph type="title"/>
          </p:nvPr>
        </p:nvSpPr>
        <p:spPr>
          <a:xfrm>
            <a:off x="3725545" y="190500"/>
            <a:ext cx="6779260" cy="582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3200"/>
              <a:t>Submitted</a:t>
            </a:r>
            <a:r>
              <a:rPr b="1" lang="en-IN" sz="3200"/>
              <a:t> Financials Details</a:t>
            </a:r>
            <a:endParaRPr b="1" sz="3200"/>
          </a:p>
        </p:txBody>
      </p:sp>
      <p:sp>
        <p:nvSpPr>
          <p:cNvPr id="200" name="Google Shape;200;p10"/>
          <p:cNvSpPr txBox="1"/>
          <p:nvPr>
            <p:ph idx="1" type="body"/>
          </p:nvPr>
        </p:nvSpPr>
        <p:spPr>
          <a:xfrm>
            <a:off x="641400" y="1700975"/>
            <a:ext cx="9863400" cy="4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IN" sz="3000"/>
              <a:t>The Bifurcation for the financial supports is given as:</a:t>
            </a:r>
            <a:endParaRPr sz="2800"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/>
          </a:p>
          <a:p>
            <a:pPr indent="-285750" lvl="1" marL="742950" rtl="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Font typeface="Arial"/>
              <a:buChar char="–"/>
            </a:pPr>
            <a:r>
              <a:rPr lang="en-IN" sz="2450"/>
              <a:t>Medical Consultancy Charge   Rs. 15,000</a:t>
            </a:r>
            <a:endParaRPr sz="2450"/>
          </a:p>
          <a:p>
            <a:pPr indent="-285750" lvl="1" marL="742950" rtl="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Font typeface="Arial"/>
              <a:buChar char="–"/>
            </a:pPr>
            <a:r>
              <a:rPr lang="en-IN" sz="2450"/>
              <a:t>Product Development Cost:     Rs. 60,000</a:t>
            </a:r>
            <a:endParaRPr sz="2450"/>
          </a:p>
          <a:p>
            <a:pPr indent="-285750" lvl="1" marL="742950" rtl="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Font typeface="Arial"/>
              <a:buChar char="–"/>
            </a:pPr>
            <a:r>
              <a:rPr lang="en-IN" sz="2450"/>
              <a:t>Raw materials                          Rs. 13,000</a:t>
            </a:r>
            <a:endParaRPr sz="2450"/>
          </a:p>
          <a:p>
            <a:pPr indent="-285750" lvl="1" marL="742950" rtl="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Font typeface="Arial"/>
              <a:buChar char="–"/>
            </a:pPr>
            <a:r>
              <a:rPr lang="en-IN" sz="2450"/>
              <a:t>Miscellaneous Cost:                Rs. 15,000</a:t>
            </a:r>
            <a:endParaRPr sz="2450"/>
          </a:p>
          <a:p>
            <a:pPr indent="0" lvl="1" marL="457200" rtl="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Font typeface="Arial"/>
              <a:buNone/>
            </a:pPr>
            <a:r>
              <a:t/>
            </a:r>
            <a:endParaRPr sz="2450"/>
          </a:p>
          <a:p>
            <a:pPr indent="-285750" lvl="1" marL="742950" rtl="0" algn="l">
              <a:spcBef>
                <a:spcPts val="490"/>
              </a:spcBef>
              <a:spcAft>
                <a:spcPts val="0"/>
              </a:spcAft>
              <a:buClr>
                <a:schemeClr val="dk1"/>
              </a:buClr>
              <a:buSzPts val="2450"/>
              <a:buFont typeface="Arial"/>
              <a:buChar char="–"/>
            </a:pPr>
            <a:r>
              <a:rPr b="1" lang="en-IN" sz="2450"/>
              <a:t>Total Estimated Cost:           Rs. 103,000</a:t>
            </a:r>
            <a:endParaRPr b="1" sz="2450"/>
          </a:p>
        </p:txBody>
      </p:sp>
      <p:sp>
        <p:nvSpPr>
          <p:cNvPr id="201" name="Google Shape;201;p10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02" name="Google Shape;202;p1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84455" y="-146685"/>
            <a:ext cx="38100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l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"/>
          <p:cNvSpPr txBox="1"/>
          <p:nvPr>
            <p:ph type="title"/>
          </p:nvPr>
        </p:nvSpPr>
        <p:spPr>
          <a:xfrm>
            <a:off x="4967605" y="190500"/>
            <a:ext cx="6614795" cy="5829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/>
              <a:t>Refrences</a:t>
            </a:r>
            <a:endParaRPr b="1"/>
          </a:p>
        </p:txBody>
      </p:sp>
      <p:sp>
        <p:nvSpPr>
          <p:cNvPr id="208" name="Google Shape;208;p11"/>
          <p:cNvSpPr txBox="1"/>
          <p:nvPr>
            <p:ph idx="1" type="body"/>
          </p:nvPr>
        </p:nvSpPr>
        <p:spPr>
          <a:xfrm>
            <a:off x="609600" y="1174750"/>
            <a:ext cx="1124077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IN" sz="1800" u="sng">
                <a:solidFill>
                  <a:schemeClr val="hlink"/>
                </a:solidFill>
                <a:hlinkClick r:id="rId3"/>
              </a:rPr>
              <a:t>https://www.amazon.in/Beileshi-60x-100x-Microscope-Magnifier-Universal/dp/B07GC331QT/ref=sr_1_27?keywords=microscope+lens+100x+with+phone&amp;qid=1562241308&amp;s=gateway&amp;sr=8-27</a:t>
            </a:r>
            <a:endParaRPr sz="1800" u="sng">
              <a:solidFill>
                <a:schemeClr val="hlink"/>
              </a:solidFill>
              <a:hlinkClick r:id="rId4"/>
            </a:endParaRPr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IN" sz="1800" u="sng">
                <a:solidFill>
                  <a:schemeClr val="hlink"/>
                </a:solidFill>
                <a:hlinkClick r:id="rId5"/>
              </a:rPr>
              <a:t>https://www.google.com/search?q=blood+slide&amp;client=firefox-b-d&amp;tbm=isch&amp;source=iu&amp;ictx=1&amp;fir=1IrcIzgGQf1wUM%253A%252C74QRchcW6oYCZM%252C_&amp;vet=1&amp;usg=AI4_-kRFosQaw_7ZTMafzMfd9b364Q_AvQ&amp;sa=X&amp;ved=2ahUKEwizwsrdmpvjAhURheYKHWEFDe4Q9QEwAHoECAIQBA#imgrc=1IrcIzgGQf1wUM:</a:t>
            </a:r>
            <a:endParaRPr sz="1800" u="sng">
              <a:solidFill>
                <a:schemeClr val="hlink"/>
              </a:solidFill>
              <a:hlinkClick r:id="rId6"/>
            </a:endParaRPr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IN" sz="1800" u="sng">
                <a:solidFill>
                  <a:schemeClr val="hlink"/>
                </a:solidFill>
                <a:hlinkClick r:id="rId7"/>
              </a:rPr>
              <a:t>https://www.bing.com/images/search?q=app+development&amp;qs=CustomSearch&amp;pq=app+deve&amp;sc=8-8&amp;cvid=811E84312C1F414A82952294E6ADF7AE&amp;sp=2&amp;form=QBIR</a:t>
            </a:r>
            <a:endParaRPr sz="1800"/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/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IN" sz="1800" u="sng">
                <a:solidFill>
                  <a:schemeClr val="hlink"/>
                </a:solidFill>
                <a:hlinkClick r:id="rId8"/>
              </a:rPr>
              <a:t>https://appbodia.com/best-smartphone-microscope/</a:t>
            </a:r>
            <a:endParaRPr sz="1800" u="sng">
              <a:solidFill>
                <a:schemeClr val="hlink"/>
              </a:solidFill>
              <a:hlinkClick r:id="rId9"/>
            </a:endParaRPr>
          </a:p>
          <a:p>
            <a:pPr indent="-2286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 u="sng">
              <a:solidFill>
                <a:schemeClr val="hlink"/>
              </a:solidFill>
              <a:hlinkClick r:id="rId10"/>
            </a:endParaRPr>
          </a:p>
          <a:p>
            <a:pPr indent="-342900" lvl="0" marL="3429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IN" sz="1800" u="sng">
                <a:solidFill>
                  <a:schemeClr val="hlink"/>
                </a:solidFill>
                <a:hlinkClick r:id="rId11"/>
              </a:rPr>
              <a:t>https://www.bing.com/images/search?q=maarketing%20plan&amp;cbir=sbi&amp;imageBin=&amp;qs=n&amp;form=QBIR&amp;sp=-1&amp;pq=maarketing%20plan&amp;sc=8-15&amp;sk=&amp;cvid=C77924CA53D64361BEA113CAE009BFB6</a:t>
            </a:r>
            <a:endParaRPr sz="1800"/>
          </a:p>
        </p:txBody>
      </p:sp>
      <p:sp>
        <p:nvSpPr>
          <p:cNvPr id="209" name="Google Shape;209;p11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10" name="Google Shape;210;p11"/>
          <p:cNvPicPr preferRelativeResize="0"/>
          <p:nvPr>
            <p:ph idx="2" type="body"/>
          </p:nvPr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-160020" y="-146685"/>
            <a:ext cx="38100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l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"/>
          <p:cNvSpPr txBox="1"/>
          <p:nvPr>
            <p:ph idx="1" type="body"/>
          </p:nvPr>
        </p:nvSpPr>
        <p:spPr>
          <a:xfrm>
            <a:off x="609600" y="1174750"/>
            <a:ext cx="1136142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4400"/>
              <a:buFont typeface="Arial"/>
              <a:buNone/>
            </a:pPr>
            <a:r>
              <a:rPr b="1" lang="en-IN" sz="34400">
                <a:solidFill>
                  <a:schemeClr val="accent1"/>
                </a:solidFill>
              </a:rPr>
              <a:t>?</a:t>
            </a:r>
            <a:endParaRPr b="1" sz="34400">
              <a:solidFill>
                <a:schemeClr val="accent1"/>
              </a:solidFill>
            </a:endParaRPr>
          </a:p>
        </p:txBody>
      </p:sp>
      <p:sp>
        <p:nvSpPr>
          <p:cNvPr id="216" name="Google Shape;216;p1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17" name="Google Shape;217;p1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5880" y="-82550"/>
            <a:ext cx="38100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l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/>
          <p:nvPr>
            <p:ph idx="1" type="body"/>
          </p:nvPr>
        </p:nvSpPr>
        <p:spPr>
          <a:xfrm>
            <a:off x="564515" y="2522855"/>
            <a:ext cx="11300460" cy="35756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</a:pPr>
            <a:r>
              <a:rPr b="1" lang="en-IN" sz="13800">
                <a:solidFill>
                  <a:schemeClr val="accent1"/>
                </a:solidFill>
              </a:rPr>
              <a:t>Thank you</a:t>
            </a:r>
            <a:endParaRPr b="1" sz="13800">
              <a:solidFill>
                <a:schemeClr val="accent1"/>
              </a:solidFill>
            </a:endParaRPr>
          </a:p>
        </p:txBody>
      </p:sp>
      <p:sp>
        <p:nvSpPr>
          <p:cNvPr id="223" name="Google Shape;223;p1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224" name="Google Shape;224;p13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4780" y="-82550"/>
            <a:ext cx="38100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l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/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N" sz="4000"/>
              <a:t>Solution</a:t>
            </a:r>
            <a:endParaRPr b="1" sz="4000"/>
          </a:p>
        </p:txBody>
      </p:sp>
      <p:sp>
        <p:nvSpPr>
          <p:cNvPr id="99" name="Google Shape;99;p2"/>
          <p:cNvSpPr txBox="1"/>
          <p:nvPr/>
        </p:nvSpPr>
        <p:spPr>
          <a:xfrm>
            <a:off x="5128260" y="1870710"/>
            <a:ext cx="1707515" cy="645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1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etty_rf_photo_of_blood_sample" id="100" name="Google Shape;100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59370" y="1405890"/>
            <a:ext cx="2602230" cy="1768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9d77b5a58431e2551cd8e3ccef9f846" id="101" name="Google Shape;10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0450" y="4031495"/>
            <a:ext cx="3100707" cy="221365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/>
        </p:nvSpPr>
        <p:spPr>
          <a:xfrm>
            <a:off x="7120572" y="6245105"/>
            <a:ext cx="3679825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Disease diagnose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1559560" y="945515"/>
            <a:ext cx="279273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phone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7578092" y="3245107"/>
            <a:ext cx="276352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Blood slides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droid-Applications" id="105" name="Google Shape;10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64615" y="4033520"/>
            <a:ext cx="3183255" cy="201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"/>
          <p:cNvSpPr txBox="1"/>
          <p:nvPr/>
        </p:nvSpPr>
        <p:spPr>
          <a:xfrm>
            <a:off x="1407795" y="6133465"/>
            <a:ext cx="325120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2"/>
          <p:cNvCxnSpPr/>
          <p:nvPr/>
        </p:nvCxnSpPr>
        <p:spPr>
          <a:xfrm flipH="1">
            <a:off x="2799765" y="3231515"/>
            <a:ext cx="6300" cy="491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08" name="Google Shape;108;p2"/>
          <p:cNvCxnSpPr/>
          <p:nvPr/>
        </p:nvCxnSpPr>
        <p:spPr>
          <a:xfrm>
            <a:off x="5371465" y="5040630"/>
            <a:ext cx="1398905" cy="635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109" name="Google Shape;109;p2"/>
          <p:cNvCxnSpPr>
            <a:stCxn id="99" idx="3"/>
          </p:cNvCxnSpPr>
          <p:nvPr/>
        </p:nvCxnSpPr>
        <p:spPr>
          <a:xfrm rot="10800000">
            <a:off x="5306075" y="2193290"/>
            <a:ext cx="1529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110" name="Google Shape;11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20101" y="-146685"/>
            <a:ext cx="38100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descr="s-l800" id="112" name="Google Shape;112;p2"/>
          <p:cNvPicPr preferRelativeResize="0"/>
          <p:nvPr>
            <p:ph idx="2" type="body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853565" y="1675130"/>
            <a:ext cx="1898650" cy="1569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"/>
          <p:cNvSpPr txBox="1"/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				Implemented till Yet</a:t>
            </a:r>
            <a:endParaRPr/>
          </a:p>
        </p:txBody>
      </p:sp>
      <p:sp>
        <p:nvSpPr>
          <p:cNvPr id="118" name="Google Shape;118;p3"/>
          <p:cNvSpPr txBox="1"/>
          <p:nvPr>
            <p:ph idx="1" type="body"/>
          </p:nvPr>
        </p:nvSpPr>
        <p:spPr>
          <a:xfrm>
            <a:off x="609600" y="1493000"/>
            <a:ext cx="10972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IN" sz="2400"/>
              <a:t>Algorithm to count RBC and WBC</a:t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IN" sz="2400"/>
              <a:t>Algorithm to find size of nucleus in cell</a:t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IN" sz="2400"/>
              <a:t>Android app which can take image of blood slide</a:t>
            </a:r>
            <a:endParaRPr sz="2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IN" sz="2400"/>
              <a:t>Structure of hardware (*On AutoDesk)</a:t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/>
          </a:p>
        </p:txBody>
      </p:sp>
      <p:sp>
        <p:nvSpPr>
          <p:cNvPr id="119" name="Google Shape;119;p3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20" name="Google Shape;120;p3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0020" y="-146685"/>
            <a:ext cx="38100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d4d676c41_0_0"/>
          <p:cNvSpPr txBox="1"/>
          <p:nvPr>
            <p:ph type="title"/>
          </p:nvPr>
        </p:nvSpPr>
        <p:spPr>
          <a:xfrm>
            <a:off x="609600" y="190500"/>
            <a:ext cx="10972800" cy="582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57200" lvl="0" marL="2743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600"/>
              <a:t>Algorithm To Find Size Of Nucleus In Cell</a:t>
            </a:r>
            <a:r>
              <a:rPr lang="en-IN" sz="2400"/>
              <a:t>  </a:t>
            </a:r>
            <a:endParaRPr sz="2400"/>
          </a:p>
        </p:txBody>
      </p:sp>
      <p:sp>
        <p:nvSpPr>
          <p:cNvPr id="127" name="Google Shape;127;g7d4d676c41_0_0"/>
          <p:cNvSpPr txBox="1"/>
          <p:nvPr>
            <p:ph idx="1" type="body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7d4d676c41_0_0"/>
          <p:cNvSpPr txBox="1"/>
          <p:nvPr>
            <p:ph idx="12" type="sldNum"/>
          </p:nvPr>
        </p:nvSpPr>
        <p:spPr>
          <a:xfrm>
            <a:off x="8737600" y="6245225"/>
            <a:ext cx="2844900" cy="47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29" name="Google Shape;129;g7d4d676c4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4325" y="1192250"/>
            <a:ext cx="5487975" cy="4633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g7d4d676c4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1174750"/>
            <a:ext cx="5244724" cy="470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7d4d676c41_0_0"/>
          <p:cNvPicPr preferRelativeResize="0"/>
          <p:nvPr>
            <p:ph idx="4294967295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60020" y="-146685"/>
            <a:ext cx="3810000" cy="12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7d4d676c41_0_0"/>
          <p:cNvSpPr/>
          <p:nvPr/>
        </p:nvSpPr>
        <p:spPr>
          <a:xfrm>
            <a:off x="6954127" y="5010066"/>
            <a:ext cx="1034150" cy="635625"/>
          </a:xfrm>
          <a:custGeom>
            <a:rect b="b" l="l" r="r" t="t"/>
            <a:pathLst>
              <a:path extrusionOk="0" h="25425" w="41366">
                <a:moveTo>
                  <a:pt x="14488" y="6016"/>
                </a:moveTo>
                <a:cubicBezTo>
                  <a:pt x="10566" y="4590"/>
                  <a:pt x="6225" y="1980"/>
                  <a:pt x="2266" y="3300"/>
                </a:cubicBezTo>
                <a:cubicBezTo>
                  <a:pt x="-182" y="4116"/>
                  <a:pt x="229" y="8188"/>
                  <a:pt x="229" y="10769"/>
                </a:cubicBezTo>
                <a:cubicBezTo>
                  <a:pt x="229" y="14868"/>
                  <a:pt x="-687" y="19580"/>
                  <a:pt x="1587" y="22991"/>
                </a:cubicBezTo>
                <a:cubicBezTo>
                  <a:pt x="4002" y="26613"/>
                  <a:pt x="10134" y="25028"/>
                  <a:pt x="14488" y="25028"/>
                </a:cubicBezTo>
                <a:cubicBezTo>
                  <a:pt x="20970" y="25028"/>
                  <a:pt x="28108" y="24549"/>
                  <a:pt x="33501" y="20954"/>
                </a:cubicBezTo>
                <a:cubicBezTo>
                  <a:pt x="35054" y="19919"/>
                  <a:pt x="37613" y="20916"/>
                  <a:pt x="38933" y="19596"/>
                </a:cubicBezTo>
                <a:cubicBezTo>
                  <a:pt x="40213" y="18316"/>
                  <a:pt x="38360" y="15882"/>
                  <a:pt x="38933" y="14164"/>
                </a:cubicBezTo>
                <a:cubicBezTo>
                  <a:pt x="39804" y="11552"/>
                  <a:pt x="42903" y="6887"/>
                  <a:pt x="40291" y="6016"/>
                </a:cubicBezTo>
                <a:cubicBezTo>
                  <a:pt x="31477" y="3078"/>
                  <a:pt x="12451" y="-4633"/>
                  <a:pt x="12451" y="4658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								Limitation of Foldscope</a:t>
            </a:r>
            <a:endParaRPr/>
          </a:p>
        </p:txBody>
      </p:sp>
      <p:pic>
        <p:nvPicPr>
          <p:cNvPr descr="20190926_124728" id="138" name="Google Shape;138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1011555" y="2226945"/>
            <a:ext cx="5640070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40" name="Google Shape;140;p5"/>
          <p:cNvSpPr txBox="1"/>
          <p:nvPr/>
        </p:nvSpPr>
        <p:spPr>
          <a:xfrm>
            <a:off x="4200525" y="2614295"/>
            <a:ext cx="7061200" cy="16300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I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Can't </a:t>
            </a:r>
            <a:r>
              <a:rPr lang="en-IN" sz="2000">
                <a:solidFill>
                  <a:schemeClr val="dk1"/>
                </a:solidFill>
              </a:rPr>
              <a:t>getting</a:t>
            </a:r>
            <a:r>
              <a:rPr lang="en-I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proper zooming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I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Frequent lens is not </a:t>
            </a:r>
            <a:r>
              <a:rPr lang="en-IN" sz="2000">
                <a:solidFill>
                  <a:schemeClr val="dk1"/>
                </a:solidFill>
              </a:rPr>
              <a:t>available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I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consistency need stable hardware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5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60020" y="-146685"/>
            <a:ext cx="38100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						       Structure of Hardware</a:t>
            </a:r>
            <a:endParaRPr/>
          </a:p>
        </p:txBody>
      </p:sp>
      <p:pic>
        <p:nvPicPr>
          <p:cNvPr descr="20191129_133523(0)" id="147" name="Google Shape;147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5170" y="1741805"/>
            <a:ext cx="10056495" cy="46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49" name="Google Shape;149;p6"/>
          <p:cNvSpPr txBox="1"/>
          <p:nvPr/>
        </p:nvSpPr>
        <p:spPr>
          <a:xfrm>
            <a:off x="725170" y="1097280"/>
            <a:ext cx="257175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lang="en-I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Paper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6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60020" y="-146685"/>
            <a:ext cx="38100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									Continue..</a:t>
            </a:r>
            <a:endParaRPr/>
          </a:p>
        </p:txBody>
      </p:sp>
      <p:pic>
        <p:nvPicPr>
          <p:cNvPr descr="hardware" id="156" name="Google Shape;156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985" y="1666240"/>
            <a:ext cx="9637395" cy="457898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58" name="Google Shape;158;p7"/>
          <p:cNvSpPr txBox="1"/>
          <p:nvPr/>
        </p:nvSpPr>
        <p:spPr>
          <a:xfrm>
            <a:off x="1276985" y="1160145"/>
            <a:ext cx="2689860" cy="460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b="1" lang="en-IN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AutoDesk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7"/>
          <p:cNvPicPr preferRelativeResize="0"/>
          <p:nvPr>
            <p:ph idx="4294967295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60020" y="-146685"/>
            <a:ext cx="38100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d4d676c41_0_19"/>
          <p:cNvSpPr txBox="1"/>
          <p:nvPr>
            <p:ph type="title"/>
          </p:nvPr>
        </p:nvSpPr>
        <p:spPr>
          <a:xfrm>
            <a:off x="609600" y="190500"/>
            <a:ext cx="10972800" cy="582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600"/>
              <a:t>Tested Output </a:t>
            </a:r>
            <a:r>
              <a:rPr lang="en-IN" sz="2600"/>
              <a:t>References</a:t>
            </a:r>
            <a:r>
              <a:rPr lang="en-IN" sz="2600"/>
              <a:t> for Hardware</a:t>
            </a:r>
            <a:endParaRPr sz="2600"/>
          </a:p>
        </p:txBody>
      </p:sp>
      <p:sp>
        <p:nvSpPr>
          <p:cNvPr id="166" name="Google Shape;166;g7d4d676c41_0_19"/>
          <p:cNvSpPr txBox="1"/>
          <p:nvPr>
            <p:ph idx="1" type="body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7d4d676c41_0_19"/>
          <p:cNvSpPr txBox="1"/>
          <p:nvPr>
            <p:ph idx="12" type="sldNum"/>
          </p:nvPr>
        </p:nvSpPr>
        <p:spPr>
          <a:xfrm>
            <a:off x="8737600" y="6245225"/>
            <a:ext cx="2844900" cy="47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68" name="Google Shape;168;g7d4d676c41_0_19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0020" y="-146685"/>
            <a:ext cx="38100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7d4d676c41_0_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" y="1174750"/>
            <a:ext cx="5408329" cy="495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7d4d676c41_0_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1425" y="1174750"/>
            <a:ext cx="5090976" cy="495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/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			               Problem Facing In Software</a:t>
            </a:r>
            <a:endParaRPr/>
          </a:p>
        </p:txBody>
      </p:sp>
      <p:sp>
        <p:nvSpPr>
          <p:cNvPr id="176" name="Google Shape;176;p4"/>
          <p:cNvSpPr txBox="1"/>
          <p:nvPr>
            <p:ph idx="1" type="body"/>
          </p:nvPr>
        </p:nvSpPr>
        <p:spPr>
          <a:xfrm>
            <a:off x="608025" y="1905000"/>
            <a:ext cx="109728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IN" sz="2400"/>
              <a:t>Facing error while integrating matlab and android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IN" sz="2400"/>
              <a:t>	Due to inner matlab processing may server take load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Char char="✔"/>
            </a:pPr>
            <a:r>
              <a:rPr lang="en-IN" sz="2400"/>
              <a:t>	Storage Capacity of server may </a:t>
            </a:r>
            <a:r>
              <a:rPr lang="en-IN" sz="2400"/>
              <a:t>affect</a:t>
            </a:r>
            <a:r>
              <a:rPr lang="en-IN" sz="2400"/>
              <a:t> in process</a:t>
            </a:r>
            <a:endParaRPr sz="2400"/>
          </a:p>
          <a:p>
            <a:pPr indent="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b="1" lang="en-IN" sz="2400">
                <a:solidFill>
                  <a:srgbClr val="FF0000"/>
                </a:solidFill>
              </a:rPr>
              <a:t>Solution</a:t>
            </a:r>
            <a:r>
              <a:rPr b="1" lang="en-IN" sz="2400"/>
              <a:t>: </a:t>
            </a:r>
            <a:r>
              <a:rPr b="1" lang="en-IN" sz="2400" u="sng"/>
              <a:t>Cloud Integration</a:t>
            </a:r>
            <a:endParaRPr b="1" sz="2400" u="sng"/>
          </a:p>
        </p:txBody>
      </p:sp>
      <p:sp>
        <p:nvSpPr>
          <p:cNvPr id="177" name="Google Shape;177;p4"/>
          <p:cNvSpPr txBox="1"/>
          <p:nvPr>
            <p:ph idx="12" type="sldNum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pic>
        <p:nvPicPr>
          <p:cNvPr id="178" name="Google Shape;178;p4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0020" y="-146685"/>
            <a:ext cx="3810000" cy="12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Data Pie Charts">
  <a:themeElements>
    <a:clrScheme name="Data Pie Chart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2019-02-11T13:07:00Z</dcterms:created>
  <dc:creator>Lenovo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1033-11.2.0.9144</vt:lpwstr>
  </property>
</Properties>
</file>